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29" r:id="rId2"/>
    <p:sldId id="267" r:id="rId3"/>
    <p:sldId id="431" r:id="rId4"/>
    <p:sldId id="463" r:id="rId5"/>
    <p:sldId id="433" r:id="rId6"/>
    <p:sldId id="434" r:id="rId7"/>
    <p:sldId id="435" r:id="rId8"/>
    <p:sldId id="464" r:id="rId9"/>
    <p:sldId id="466" r:id="rId10"/>
    <p:sldId id="467" r:id="rId11"/>
    <p:sldId id="465" r:id="rId12"/>
    <p:sldId id="470" r:id="rId13"/>
    <p:sldId id="469" r:id="rId14"/>
    <p:sldId id="471" r:id="rId15"/>
    <p:sldId id="472" r:id="rId16"/>
    <p:sldId id="468" r:id="rId17"/>
    <p:sldId id="473" r:id="rId18"/>
    <p:sldId id="474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327" r:id="rId28"/>
  </p:sldIdLst>
  <p:sldSz cx="12192000" cy="6858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 Condensed" panose="02000000000000000000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Wingdings 2" panose="05020102010507070707" pitchFamily="18" charset="2"/>
      <p:regular r:id="rId40"/>
    </p:embeddedFont>
    <p:embeddedFont>
      <p:font typeface="Wingdings 3" panose="05040102010807070707" pitchFamily="18" charset="2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iN/baOMDXgPw5/s758YOQ==" hashData="eup0mTR3ijCZTggi2BM5R/kQd0SGjFaCaNlcZHrTJ1OQyqBvHdzUtb29vwDBXqqM0W3Z57oglEliI61Nv2E7y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0595E4"/>
    <a:srgbClr val="415D8A"/>
    <a:srgbClr val="0594E3"/>
    <a:srgbClr val="D10233"/>
    <a:srgbClr val="301B92"/>
    <a:srgbClr val="673BB7"/>
    <a:srgbClr val="ED524F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92111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34543" y="921114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7234662-0E11-B265-071B-9E15B5BDE9B9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2968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6F1FF0-E87F-7E23-A20A-8E5B1D50C3BB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53A86A-BF32-F94B-DE7B-F823F3246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F6980D-91DF-0700-2272-D005EBC89C76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17">
            <a:extLst>
              <a:ext uri="{FF2B5EF4-FFF2-40B4-BE49-F238E27FC236}">
                <a16:creationId xmlns:a16="http://schemas.microsoft.com/office/drawing/2014/main" id="{1D5D9701-82DB-7616-4E07-09896493F521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7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F776C03-7F5F-AFF7-555E-290D45FA5A3A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15916B5-1BD6-CD4F-A621-31409966DA3E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A9003B-4DE9-F751-028A-2F6533FB4A5C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V.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exagon 30"/>
          <p:cNvSpPr/>
          <p:nvPr userDrawn="1"/>
        </p:nvSpPr>
        <p:spPr>
          <a:xfrm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595E4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rgbClr val="0595E4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Thank You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64730" y="169951"/>
            <a:ext cx="1649043" cy="501287"/>
            <a:chOff x="10721798" y="852808"/>
            <a:chExt cx="1339023" cy="407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17">
            <a:extLst>
              <a:ext uri="{FF2B5EF4-FFF2-40B4-BE49-F238E27FC236}">
                <a16:creationId xmlns:a16="http://schemas.microsoft.com/office/drawing/2014/main" id="{A24E3784-B3AC-0A6C-6364-1216443232F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6902A9B-09A1-86A9-93F2-7A8C8455CF9E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9A8143-FE4D-E78B-3E19-DB41516CA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1733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5046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rgbClr val="0594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77041" y="242508"/>
            <a:ext cx="1649043" cy="501287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53EAFE6-373E-0CD9-3B7A-AFDF91A5BD95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314094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242441" y="5980196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ACB8437-5A36-547A-17E2-9E8CA65B959A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295817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DD99579-B203-DC1A-E078-001E74ECD526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22877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C00000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C00000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C00000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2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5B3FFF1-D9AE-AD02-80F0-D5CE29517AF9}"/>
              </a:ext>
            </a:extLst>
          </p:cNvPr>
          <p:cNvSpPr txBox="1">
            <a:spLocks/>
          </p:cNvSpPr>
          <p:nvPr userDrawn="1"/>
        </p:nvSpPr>
        <p:spPr>
          <a:xfrm>
            <a:off x="-2" y="2588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F8CB31C-EEC7-9F60-B137-2896875B9124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127967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10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63189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D16A-EAB3-F158-0E0E-DF5E784C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C252C-EA66-721C-869E-CC006C21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1B45-1703-4330-B544-825BD8F37AF2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C94E7-A7CB-2998-26B0-DC07A510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D135-DC75-7590-B460-4AAA32B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7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18" r:id="rId4"/>
    <p:sldLayoutId id="2147483695" r:id="rId5"/>
    <p:sldLayoutId id="2147483696" r:id="rId6"/>
    <p:sldLayoutId id="2147483697" r:id="rId7"/>
    <p:sldLayoutId id="2147483716" r:id="rId8"/>
    <p:sldLayoutId id="2147483717" r:id="rId9"/>
    <p:sldLayoutId id="2147483700" r:id="rId10"/>
    <p:sldLayoutId id="2147483701" r:id="rId11"/>
    <p:sldLayoutId id="2147483670" r:id="rId12"/>
    <p:sldLayoutId id="2147483687" r:id="rId13"/>
    <p:sldLayoutId id="2147483688" r:id="rId14"/>
    <p:sldLayoutId id="2147483702" r:id="rId15"/>
    <p:sldLayoutId id="2147483671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DFEF-4D86-0D99-E73A-D6EBF15DD6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BB8F-B897-1147-7F14-64C9A143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F243F-C724-3D98-748F-4C353E6C9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3783-AB07-D352-B8BC-28ACAEDA0E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5AA668A-1759-343D-5380-34C6F8300A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DD6ADC-3ED8-4843-5E0A-B85BBB0B0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1122363"/>
            <a:ext cx="7035800" cy="2578100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Scrollable Widgets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178571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SingleChildScrollView</a:t>
            </a:r>
            <a:r>
              <a:rPr lang="en-IN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6574806" cy="5366813"/>
            <a:chOff x="0" y="1090240"/>
            <a:chExt cx="6912664" cy="5035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513087" y="1469104"/>
              <a:ext cx="6399577" cy="4656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DefaultTextStyle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Theme.of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textTheme.bodyMedium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!,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child: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LayoutBuilder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builder: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BoxConstraints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viewportConstraints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SingleChildScrollView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child: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ConstrainedBox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constraints: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BoxConstraints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minHeight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viewportConstraints.maxHeight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child: Column(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MainAxisSize.min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MainAxisAlignment.spaceAround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children: &lt;Widget&gt;[Container(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// A fixed-height child.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 color: const Color(0xffeeee00), // Yellow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513087" cy="4656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BE1F80-DD9E-32F5-EEB3-E7B5D53403D2}"/>
              </a:ext>
            </a:extLst>
          </p:cNvPr>
          <p:cNvSpPr/>
          <p:nvPr/>
        </p:nvSpPr>
        <p:spPr>
          <a:xfrm>
            <a:off x="7369381" y="1267257"/>
            <a:ext cx="4691439" cy="496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	height: 120.0,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alignment: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Alignment.center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child: const Text('Fixed Height Content'),),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Container(// Another fixed-height child.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color: const Color(0xff008000), // Green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height: 120.0,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alignment: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Alignment.center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child: const Text('Fixed Height Content'),),],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4E8D-A34A-2518-A964-FFFFFA6A0B96}"/>
              </a:ext>
            </a:extLst>
          </p:cNvPr>
          <p:cNvSpPr/>
          <p:nvPr/>
        </p:nvSpPr>
        <p:spPr>
          <a:xfrm>
            <a:off x="6881371" y="1267255"/>
            <a:ext cx="488010" cy="4963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10" name="Round Same Side Corner Rectangle 10">
            <a:extLst>
              <a:ext uri="{FF2B5EF4-FFF2-40B4-BE49-F238E27FC236}">
                <a16:creationId xmlns:a16="http://schemas.microsoft.com/office/drawing/2014/main" id="{1E1F128E-A22B-C695-86A1-D470FD438BE4}"/>
              </a:ext>
            </a:extLst>
          </p:cNvPr>
          <p:cNvSpPr/>
          <p:nvPr/>
        </p:nvSpPr>
        <p:spPr>
          <a:xfrm>
            <a:off x="6881371" y="863444"/>
            <a:ext cx="1102447" cy="3939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669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PageView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21071"/>
            <a:ext cx="11929641" cy="5590565"/>
          </a:xfrm>
        </p:spPr>
        <p:txBody>
          <a:bodyPr/>
          <a:lstStyle/>
          <a:p>
            <a:pPr algn="l"/>
            <a:r>
              <a:rPr lang="en-US" dirty="0"/>
              <a:t>A pageview is a scrollable list that works page by page. A </a:t>
            </a:r>
            <a:r>
              <a:rPr lang="en-US" dirty="0" err="1"/>
              <a:t>PageController</a:t>
            </a:r>
            <a:r>
              <a:rPr lang="en-US" dirty="0"/>
              <a:t> can be used to control which page is visible in the view. </a:t>
            </a:r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F95586-2696-0F7E-BD04-FEA70E6598E2}"/>
              </a:ext>
            </a:extLst>
          </p:cNvPr>
          <p:cNvGrpSpPr/>
          <p:nvPr/>
        </p:nvGrpSpPr>
        <p:grpSpPr>
          <a:xfrm>
            <a:off x="404492" y="1444713"/>
            <a:ext cx="4652701" cy="5121263"/>
            <a:chOff x="0" y="1090240"/>
            <a:chExt cx="3937454" cy="48048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4BE2EE-E3B4-DE1D-3541-CF5B5486C5CA}"/>
                </a:ext>
              </a:extLst>
            </p:cNvPr>
            <p:cNvSpPr/>
            <p:nvPr/>
          </p:nvSpPr>
          <p:spPr>
            <a:xfrm>
              <a:off x="412120" y="1469104"/>
              <a:ext cx="3525334" cy="4425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body: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controller: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children: const [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PageThree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// Dispose the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PageController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dispose()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pageController.dispose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super.dispose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9C906-83FA-8663-CF72-2E0F7ECB2580}"/>
                </a:ext>
              </a:extLst>
            </p:cNvPr>
            <p:cNvSpPr/>
            <p:nvPr/>
          </p:nvSpPr>
          <p:spPr>
            <a:xfrm>
              <a:off x="0" y="1469102"/>
              <a:ext cx="412123" cy="4425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36366F29-C581-E6DE-8363-327CC2513BCC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A7848D-C69E-D640-59C9-22419B2B4B8B}"/>
              </a:ext>
            </a:extLst>
          </p:cNvPr>
          <p:cNvGrpSpPr/>
          <p:nvPr/>
        </p:nvGrpSpPr>
        <p:grpSpPr>
          <a:xfrm>
            <a:off x="5163022" y="1444713"/>
            <a:ext cx="4951362" cy="5121263"/>
            <a:chOff x="0" y="1090240"/>
            <a:chExt cx="4190203" cy="48048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E8B20D-7F98-4402-7BD6-89D63AAB40DB}"/>
                </a:ext>
              </a:extLst>
            </p:cNvPr>
            <p:cNvSpPr/>
            <p:nvPr/>
          </p:nvSpPr>
          <p:spPr>
            <a:xfrm>
              <a:off x="412120" y="1469104"/>
              <a:ext cx="3778083" cy="4425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Page One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({Key? key}) : super(key: key);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Container(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alignment: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Alignment.center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Colors.indigo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child: const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'Page 1',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50,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1BA38F-309D-2B2B-C04C-00D2EA8D2E78}"/>
                </a:ext>
              </a:extLst>
            </p:cNvPr>
            <p:cNvSpPr/>
            <p:nvPr/>
          </p:nvSpPr>
          <p:spPr>
            <a:xfrm>
              <a:off x="0" y="1469102"/>
              <a:ext cx="412123" cy="4425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3A78887F-6DE6-CFA8-4B32-4075C26494B1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PageView</a:t>
            </a:r>
            <a:r>
              <a:rPr lang="en-IN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4829982" cy="5121263"/>
            <a:chOff x="0" y="1090240"/>
            <a:chExt cx="4087482" cy="48048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412120" y="1469104"/>
              <a:ext cx="3675362" cy="4425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Page Two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({Key? key}) : super(key: key);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Container(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alignment: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Alignment.center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child: const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'Page 2',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50,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412123" cy="4425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5C87A8-62EB-B0C0-48FA-72266997C1B5}"/>
              </a:ext>
            </a:extLst>
          </p:cNvPr>
          <p:cNvGrpSpPr/>
          <p:nvPr/>
        </p:nvGrpSpPr>
        <p:grpSpPr>
          <a:xfrm>
            <a:off x="5153691" y="856707"/>
            <a:ext cx="4587469" cy="5071186"/>
            <a:chOff x="0" y="1090240"/>
            <a:chExt cx="3882250" cy="49535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9A5B6D-9F33-CA98-1BF2-B89A873BAEC9}"/>
                </a:ext>
              </a:extLst>
            </p:cNvPr>
            <p:cNvSpPr/>
            <p:nvPr/>
          </p:nvSpPr>
          <p:spPr>
            <a:xfrm>
              <a:off x="412120" y="1469104"/>
              <a:ext cx="3470130" cy="45746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Page Three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PageThree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PageThree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({Key? key}) : super(key: key);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Container(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alignment: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Alignment.center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Colors.amber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child: const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'Page 3',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50,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Colors.black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),));}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277F9-CCAE-E32A-7145-42FFA9AD7285}"/>
                </a:ext>
              </a:extLst>
            </p:cNvPr>
            <p:cNvSpPr/>
            <p:nvPr/>
          </p:nvSpPr>
          <p:spPr>
            <a:xfrm>
              <a:off x="0" y="1469102"/>
              <a:ext cx="412123" cy="45746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2FF8F7DB-0DB8-B571-BC37-3F1D4D8F1DBA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D649F-0B74-40C7-DECC-CC9D6AF0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128" y="1310456"/>
            <a:ext cx="2207692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NestedScrollView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 A </a:t>
            </a:r>
            <a:r>
              <a:rPr lang="en-US" dirty="0" err="1"/>
              <a:t>NestedScrollView</a:t>
            </a:r>
            <a:r>
              <a:rPr lang="en-US" dirty="0"/>
              <a:t> widget creates a scrollable view with multiple scrolling sections that can scroll independently of each other. </a:t>
            </a:r>
          </a:p>
          <a:p>
            <a:pPr algn="l"/>
            <a:r>
              <a:rPr lang="en-US" dirty="0"/>
              <a:t>Their scroll positions are basically linked.</a:t>
            </a:r>
          </a:p>
          <a:p>
            <a:pPr algn="l"/>
            <a:r>
              <a:rPr lang="en-US" dirty="0"/>
              <a:t>It is commonly used a scrollable view with a flexible </a:t>
            </a:r>
            <a:r>
              <a:rPr lang="en-US" dirty="0" err="1"/>
              <a:t>SliverAppBar</a:t>
            </a:r>
            <a:r>
              <a:rPr lang="en-US" dirty="0"/>
              <a:t> containing a </a:t>
            </a:r>
            <a:r>
              <a:rPr lang="en-US" dirty="0" err="1"/>
              <a:t>TabBar</a:t>
            </a:r>
            <a:r>
              <a:rPr lang="en-US" dirty="0"/>
              <a:t> in the header.</a:t>
            </a:r>
          </a:p>
          <a:p>
            <a:pPr algn="l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B067E-2F42-4ED1-AC38-679C0B09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60053" y="2537927"/>
            <a:ext cx="3429297" cy="3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0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NestedScrollView</a:t>
            </a:r>
            <a:r>
              <a:rPr lang="en-IN" dirty="0"/>
              <a:t> Example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6B7186-3BAB-A3C2-4F63-B71B2746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6574806" cy="5366813"/>
            <a:chOff x="0" y="1090240"/>
            <a:chExt cx="6912664" cy="5035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513087" y="1469104"/>
              <a:ext cx="6399577" cy="4656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final List&lt;String&gt; tabs = &lt;String&gt;['Tab 1', 'Tab 2'];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DefaultTabController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length: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tabs.length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// This is the number of tabs.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child: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body: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NestedScrollView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headerSliverBuilder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context, bool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innerBoxIsScrolled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SliverOverlapAbsorber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(handle: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NestedScrollView.sliverOverlapAbsorberHandleFor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sliver: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title:const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Text('Books’),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This is the title in the app bar.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pinned: true,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expandedHeight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150.0,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forceElevated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513087" cy="4656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BE1F80-DD9E-32F5-EEB3-E7B5D53403D2}"/>
              </a:ext>
            </a:extLst>
          </p:cNvPr>
          <p:cNvSpPr/>
          <p:nvPr/>
        </p:nvSpPr>
        <p:spPr>
          <a:xfrm>
            <a:off x="7369381" y="1267257"/>
            <a:ext cx="4691439" cy="496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	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innerBoxIsScrolled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bottom: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TabBar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// These are the widgets to put in each tab in the tab bar.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tabs: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tabs.map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((String name) =&gt; Tab(text: name)).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];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},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body: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TabBarView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// These are the contents of the tab views, below the tabs.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children: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tabs.map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((String name)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SafeArea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top: false,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bottom: false,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child: Builder(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4E8D-A34A-2518-A964-FFFFFA6A0B96}"/>
              </a:ext>
            </a:extLst>
          </p:cNvPr>
          <p:cNvSpPr/>
          <p:nvPr/>
        </p:nvSpPr>
        <p:spPr>
          <a:xfrm>
            <a:off x="6881371" y="1267255"/>
            <a:ext cx="488010" cy="4963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10" name="Round Same Side Corner Rectangle 10">
            <a:extLst>
              <a:ext uri="{FF2B5EF4-FFF2-40B4-BE49-F238E27FC236}">
                <a16:creationId xmlns:a16="http://schemas.microsoft.com/office/drawing/2014/main" id="{1E1F128E-A22B-C695-86A1-D470FD438BE4}"/>
              </a:ext>
            </a:extLst>
          </p:cNvPr>
          <p:cNvSpPr/>
          <p:nvPr/>
        </p:nvSpPr>
        <p:spPr>
          <a:xfrm>
            <a:off x="6881371" y="863444"/>
            <a:ext cx="1102447" cy="3939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116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NestedScrollView</a:t>
            </a:r>
            <a:r>
              <a:rPr lang="en-IN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6574806" cy="5366813"/>
            <a:chOff x="0" y="1090240"/>
            <a:chExt cx="6912664" cy="5035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513087" y="1469104"/>
              <a:ext cx="6399577" cy="4656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builder: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CustomScrollView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(key: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PageStorageKey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&lt;String&gt;(name),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slivers: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SliverOverlapInjector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(handle: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NestedScrollView.sliverOverlapAbsorberHandleFor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              context),),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SliverPadding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(padding: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 sliver: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SliverFixedExtentList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(//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widgets.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itemExtent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48.0,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delegate: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SliverChildBuilderDelegate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context, int index) {return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title: Text('Item $index'),);},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childCount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30,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		    ],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513087" cy="4656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BE1F80-DD9E-32F5-EEB3-E7B5D53403D2}"/>
              </a:ext>
            </a:extLst>
          </p:cNvPr>
          <p:cNvSpPr/>
          <p:nvPr/>
        </p:nvSpPr>
        <p:spPr>
          <a:xfrm>
            <a:off x="7369381" y="1267257"/>
            <a:ext cx="2875631" cy="27728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	            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 },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}).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4E8D-A34A-2518-A964-FFFFFA6A0B96}"/>
              </a:ext>
            </a:extLst>
          </p:cNvPr>
          <p:cNvSpPr/>
          <p:nvPr/>
        </p:nvSpPr>
        <p:spPr>
          <a:xfrm>
            <a:off x="6881371" y="1267255"/>
            <a:ext cx="488010" cy="27729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71</a:t>
            </a: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 Same Side Corner Rectangle 10">
            <a:extLst>
              <a:ext uri="{FF2B5EF4-FFF2-40B4-BE49-F238E27FC236}">
                <a16:creationId xmlns:a16="http://schemas.microsoft.com/office/drawing/2014/main" id="{1E1F128E-A22B-C695-86A1-D470FD438BE4}"/>
              </a:ext>
            </a:extLst>
          </p:cNvPr>
          <p:cNvSpPr/>
          <p:nvPr/>
        </p:nvSpPr>
        <p:spPr>
          <a:xfrm>
            <a:off x="6881371" y="863444"/>
            <a:ext cx="1102447" cy="3939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4229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Bottom </a:t>
            </a:r>
            <a:r>
              <a:rPr lang="en-US" dirty="0" err="1"/>
              <a:t>Navigationbar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A material widget that's displayed at the bottom of an app for selecting among a small number of views, usually between three and five.</a:t>
            </a:r>
          </a:p>
          <a:p>
            <a:pPr algn="l"/>
            <a:r>
              <a:rPr lang="en-US" dirty="0"/>
              <a:t>It consists of multiple items in the form of text labels, icons, or both, laid out on top of a piece of material. </a:t>
            </a:r>
          </a:p>
          <a:p>
            <a:pPr algn="l"/>
            <a:r>
              <a:rPr lang="en-US" dirty="0"/>
              <a:t>It provides quick navigation between the top-level views of an app. For larger screens, side navigation may be a better fit.</a:t>
            </a:r>
          </a:p>
          <a:p>
            <a:pPr algn="l"/>
            <a:r>
              <a:rPr lang="en-US" dirty="0"/>
              <a:t>A bottom navigation bar is usually combined with a Scaffold.</a:t>
            </a:r>
          </a:p>
          <a:p>
            <a:pPr algn="l"/>
            <a:r>
              <a:rPr lang="en-US" dirty="0" err="1"/>
              <a:t>NavigationBar</a:t>
            </a:r>
            <a:r>
              <a:rPr lang="en-US" dirty="0"/>
              <a:t> is an updated version of this component preferred for creating new applications and for Material 3 Theme.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2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</a:t>
            </a:r>
            <a:r>
              <a:rPr lang="en-US" dirty="0" err="1"/>
              <a:t>Navigationbar</a:t>
            </a:r>
            <a:r>
              <a:rPr lang="en-IN" dirty="0"/>
              <a:t> Example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6B7186-3BAB-A3C2-4F63-B71B2746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6574806" cy="5366813"/>
            <a:chOff x="0" y="1090240"/>
            <a:chExt cx="6912664" cy="5035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513087" y="1469104"/>
              <a:ext cx="6399577" cy="4656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BottomNavigationBarExampleState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extends State&lt;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int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selectedIndex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0;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static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optionStyle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30,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fontWeight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FontWeight.bold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static const List&lt;Widget&gt;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widgetOptions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'Index 0: Home',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optionStyle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'Index 1: Business',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optionStyle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'Index 2: School',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optionStyle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),  ];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513087" cy="4656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BE1F80-DD9E-32F5-EEB3-E7B5D53403D2}"/>
              </a:ext>
            </a:extLst>
          </p:cNvPr>
          <p:cNvSpPr/>
          <p:nvPr/>
        </p:nvSpPr>
        <p:spPr>
          <a:xfrm>
            <a:off x="7369381" y="1267257"/>
            <a:ext cx="4691439" cy="496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void 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onItemTapped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(int index)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setState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(()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selectedIndex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index;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Widget build(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BuildContext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context)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return Scaffold(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appBar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AppBar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title: const Text('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BottomNavigationBar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Sample'),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body: Center(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child: 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widgetOptions.elementAt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selectedIndex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),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bottomNavigationBar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BottomNavigationBar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items: const ),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4E8D-A34A-2518-A964-FFFFFA6A0B96}"/>
              </a:ext>
            </a:extLst>
          </p:cNvPr>
          <p:cNvSpPr/>
          <p:nvPr/>
        </p:nvSpPr>
        <p:spPr>
          <a:xfrm>
            <a:off x="6881371" y="1267255"/>
            <a:ext cx="488010" cy="49630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10" name="Round Same Side Corner Rectangle 10">
            <a:extLst>
              <a:ext uri="{FF2B5EF4-FFF2-40B4-BE49-F238E27FC236}">
                <a16:creationId xmlns:a16="http://schemas.microsoft.com/office/drawing/2014/main" id="{1E1F128E-A22B-C695-86A1-D470FD438BE4}"/>
              </a:ext>
            </a:extLst>
          </p:cNvPr>
          <p:cNvSpPr/>
          <p:nvPr/>
        </p:nvSpPr>
        <p:spPr>
          <a:xfrm>
            <a:off x="6881371" y="863444"/>
            <a:ext cx="1102447" cy="3939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17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</a:t>
            </a:r>
            <a:r>
              <a:rPr lang="en-US" dirty="0" err="1"/>
              <a:t>Navigationbar</a:t>
            </a:r>
            <a:r>
              <a:rPr lang="en-IN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A95DF-5F68-879E-FAC8-F53C959ACBAB}"/>
              </a:ext>
            </a:extLst>
          </p:cNvPr>
          <p:cNvGrpSpPr/>
          <p:nvPr/>
        </p:nvGrpSpPr>
        <p:grpSpPr>
          <a:xfrm>
            <a:off x="227210" y="828714"/>
            <a:ext cx="6574806" cy="5366813"/>
            <a:chOff x="0" y="1090240"/>
            <a:chExt cx="6912664" cy="5035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883351-B213-A540-3211-C77984BB454B}"/>
                </a:ext>
              </a:extLst>
            </p:cNvPr>
            <p:cNvSpPr/>
            <p:nvPr/>
          </p:nvSpPr>
          <p:spPr>
            <a:xfrm>
              <a:off x="513087" y="1469104"/>
              <a:ext cx="6399577" cy="4656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icon: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Icons.home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label: 'Home’,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),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icon: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Icons.business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label: 'Business',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BottomNavigationBarItem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icon: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Icons.school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label: 'School',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currentIndex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selectedIndex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selectedItemColor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Colors.amber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[800],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onItemTapped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CF9B52-57F8-D138-47E9-B67B982C7643}"/>
                </a:ext>
              </a:extLst>
            </p:cNvPr>
            <p:cNvSpPr/>
            <p:nvPr/>
          </p:nvSpPr>
          <p:spPr>
            <a:xfrm>
              <a:off x="0" y="1469102"/>
              <a:ext cx="513087" cy="46563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F44EC61C-59C5-1390-C494-AC672A8936F3}"/>
                </a:ext>
              </a:extLst>
            </p:cNvPr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FBD81AC-7B0B-B119-129B-B6171E78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2959" y="1135181"/>
            <a:ext cx="3436918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and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and routing are some of the core concepts of all mobile application.</a:t>
            </a:r>
          </a:p>
          <a:p>
            <a:r>
              <a:rPr lang="en-US" dirty="0"/>
              <a:t>It allows the user to move between different pages.</a:t>
            </a:r>
          </a:p>
          <a:p>
            <a:r>
              <a:rPr lang="en-US" dirty="0"/>
              <a:t>The screens and pages are known as </a:t>
            </a:r>
            <a:r>
              <a:rPr lang="en-US" b="1" dirty="0"/>
              <a:t>routes,</a:t>
            </a:r>
            <a:r>
              <a:rPr lang="en-US" dirty="0"/>
              <a:t> and these routes are just a widget.</a:t>
            </a:r>
          </a:p>
          <a:p>
            <a:r>
              <a:rPr lang="en-US" dirty="0"/>
              <a:t>In Android, a route is similar to an </a:t>
            </a:r>
            <a:r>
              <a:rPr lang="en-US" b="1" dirty="0"/>
              <a:t>Activity,</a:t>
            </a:r>
            <a:r>
              <a:rPr lang="en-US" dirty="0"/>
              <a:t> whereas, in iOS, it is equivalent to a </a:t>
            </a:r>
            <a:r>
              <a:rPr lang="en-US" b="1" dirty="0" err="1"/>
              <a:t>ViewController</a:t>
            </a:r>
            <a:r>
              <a:rPr lang="en-US" b="1" dirty="0"/>
              <a:t>.</a:t>
            </a:r>
          </a:p>
          <a:p>
            <a:r>
              <a:rPr lang="en-US" dirty="0"/>
              <a:t>the way to handle the navigation to different pages is known as </a:t>
            </a:r>
            <a:r>
              <a:rPr lang="en-US" b="1" dirty="0"/>
              <a:t>routing.</a:t>
            </a:r>
          </a:p>
          <a:p>
            <a:r>
              <a:rPr lang="en-US" dirty="0"/>
              <a:t>Flutter provides a basic routing class </a:t>
            </a:r>
            <a:r>
              <a:rPr lang="en-US" b="1" dirty="0" err="1"/>
              <a:t>MaterialPageRoute</a:t>
            </a:r>
            <a:r>
              <a:rPr lang="en-US" dirty="0"/>
              <a:t> and two methods </a:t>
            </a:r>
            <a:r>
              <a:rPr lang="en-US" b="1" dirty="0" err="1"/>
              <a:t>Navigator.push</a:t>
            </a:r>
            <a:r>
              <a:rPr lang="en-US" b="1" dirty="0"/>
              <a:t>()</a:t>
            </a:r>
            <a:r>
              <a:rPr lang="en-US" dirty="0"/>
              <a:t> and </a:t>
            </a:r>
            <a:r>
              <a:rPr lang="en-US" b="1" dirty="0" err="1"/>
              <a:t>Navigator.pop</a:t>
            </a:r>
            <a:r>
              <a:rPr lang="en-US" b="1" dirty="0"/>
              <a:t>()</a:t>
            </a:r>
            <a:r>
              <a:rPr lang="en-US" dirty="0"/>
              <a:t> that shows how to navigate between two routes.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70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85971-C90C-61B3-55A3-3EBEB18DF82D}"/>
              </a:ext>
            </a:extLst>
          </p:cNvPr>
          <p:cNvSpPr txBox="1"/>
          <p:nvPr/>
        </p:nvSpPr>
        <p:spPr>
          <a:xfrm>
            <a:off x="1458963" y="712385"/>
            <a:ext cx="695724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Outline</a:t>
            </a:r>
            <a:endParaRPr lang="en-US" sz="2400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List View, </a:t>
            </a:r>
            <a:r>
              <a:rPr lang="en-US" sz="2200" dirty="0" err="1"/>
              <a:t>ListView.builder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Difference between </a:t>
            </a:r>
            <a:r>
              <a:rPr lang="en-US" sz="2200" dirty="0" err="1"/>
              <a:t>Listview</a:t>
            </a:r>
            <a:r>
              <a:rPr lang="en-US" sz="2200" dirty="0"/>
              <a:t> &amp; </a:t>
            </a:r>
            <a:r>
              <a:rPr lang="en-US" sz="2200" dirty="0" err="1"/>
              <a:t>Listview.builder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Single Child Scroll View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 err="1"/>
              <a:t>PageView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Nested Scroll View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Bottom </a:t>
            </a:r>
            <a:r>
              <a:rPr lang="en-US" sz="2200" dirty="0" err="1"/>
              <a:t>Navigationbar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Navigation and Routing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 err="1"/>
              <a:t>MaterialPageRoute</a:t>
            </a:r>
            <a:r>
              <a:rPr lang="en-US" sz="2200" dirty="0"/>
              <a:t>,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 err="1"/>
              <a:t>Navigator.push</a:t>
            </a:r>
            <a:r>
              <a:rPr lang="en-US" sz="2200" dirty="0"/>
              <a:t>(), </a:t>
            </a:r>
            <a:r>
              <a:rPr lang="en-US" sz="2200" dirty="0" err="1"/>
              <a:t>Navigator.pop</a:t>
            </a:r>
            <a:r>
              <a:rPr lang="en-US" sz="2200" dirty="0"/>
              <a:t>()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/>
              <a:t>NamedRouting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and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steps are required to start navigation in your application.</a:t>
            </a:r>
          </a:p>
          <a:p>
            <a:pPr lvl="1"/>
            <a:r>
              <a:rPr lang="en-US" b="1" dirty="0"/>
              <a:t>Step 1:</a:t>
            </a:r>
            <a:r>
              <a:rPr lang="en-US" dirty="0"/>
              <a:t> First, you need to create two routes.</a:t>
            </a:r>
          </a:p>
          <a:p>
            <a:pPr lvl="1"/>
            <a:r>
              <a:rPr lang="en-US" b="1" dirty="0"/>
              <a:t>Step 2:</a:t>
            </a:r>
            <a:r>
              <a:rPr lang="en-US" dirty="0"/>
              <a:t> Then, navigate to one route from another route by using the </a:t>
            </a:r>
            <a:r>
              <a:rPr lang="en-US" dirty="0" err="1"/>
              <a:t>Navigator.push</a:t>
            </a:r>
            <a:r>
              <a:rPr lang="en-US" dirty="0"/>
              <a:t>() method.</a:t>
            </a:r>
          </a:p>
          <a:p>
            <a:pPr lvl="1"/>
            <a:r>
              <a:rPr lang="en-US" b="1" dirty="0"/>
              <a:t>Step 3:</a:t>
            </a:r>
            <a:r>
              <a:rPr lang="en-US" dirty="0"/>
              <a:t> Finally, navigate to the first route by using the </a:t>
            </a:r>
            <a:r>
              <a:rPr lang="en-US" dirty="0" err="1"/>
              <a:t>Navigator.pop</a:t>
            </a:r>
            <a:r>
              <a:rPr lang="en-US" dirty="0"/>
              <a:t>() method.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17791" y="2242771"/>
            <a:ext cx="5121957" cy="4211238"/>
            <a:chOff x="131179" y="2320190"/>
            <a:chExt cx="6246255" cy="4211238"/>
          </a:xfrm>
        </p:grpSpPr>
        <p:sp>
          <p:nvSpPr>
            <p:cNvPr id="6" name="Rectangle 5"/>
            <p:cNvSpPr/>
            <p:nvPr/>
          </p:nvSpPr>
          <p:spPr>
            <a:xfrm>
              <a:off x="665309" y="2577737"/>
              <a:ext cx="5712125" cy="395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//Navigate to second route when tapped.  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1180" y="2577737"/>
              <a:ext cx="521231" cy="3953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131179" y="2320190"/>
              <a:ext cx="1763033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 - 1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8463" y="2242771"/>
            <a:ext cx="6359816" cy="4211241"/>
            <a:chOff x="5264947" y="2320191"/>
            <a:chExt cx="4499144" cy="4064310"/>
          </a:xfrm>
        </p:grpSpPr>
        <p:sp>
          <p:nvSpPr>
            <p:cNvPr id="9" name="Rectangle 8"/>
            <p:cNvSpPr/>
            <p:nvPr/>
          </p:nvSpPr>
          <p:spPr>
            <a:xfrm>
              <a:off x="5603578" y="2568752"/>
              <a:ext cx="4160513" cy="38157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//Navigate back to first route when tapped. 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4947" y="2568754"/>
              <a:ext cx="338631" cy="38157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64947" y="2320191"/>
              <a:ext cx="1161737" cy="24856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1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Navigator.push()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Navigator.push</a:t>
            </a:r>
            <a:r>
              <a:rPr lang="en-US" dirty="0"/>
              <a:t>() method is used to navigate/switch to a new route/page/screen.</a:t>
            </a:r>
          </a:p>
          <a:p>
            <a:r>
              <a:rPr lang="en-US" dirty="0"/>
              <a:t>Here, the </a:t>
            </a:r>
            <a:r>
              <a:rPr lang="en-US" b="1" dirty="0"/>
              <a:t>push()</a:t>
            </a:r>
            <a:r>
              <a:rPr lang="en-US" dirty="0"/>
              <a:t> method adds a page/route on the stack and then manage it by using the </a:t>
            </a:r>
            <a:r>
              <a:rPr lang="en-US" b="1" dirty="0"/>
              <a:t>Navigator.</a:t>
            </a:r>
          </a:p>
          <a:p>
            <a:r>
              <a:rPr lang="en-US" dirty="0"/>
              <a:t>Again we use </a:t>
            </a:r>
            <a:r>
              <a:rPr lang="en-US" dirty="0" err="1"/>
              <a:t>MaterialPageRoute</a:t>
            </a:r>
            <a:r>
              <a:rPr lang="en-US" dirty="0"/>
              <a:t> class that allows transition between the routes using a platform-specific animation.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80961" y="2924430"/>
            <a:ext cx="7852649" cy="2563615"/>
            <a:chOff x="480961" y="3243627"/>
            <a:chExt cx="5585564" cy="2563615"/>
          </a:xfrm>
        </p:grpSpPr>
        <p:sp>
          <p:nvSpPr>
            <p:cNvPr id="12" name="Rectangle 11"/>
            <p:cNvSpPr/>
            <p:nvPr/>
          </p:nvSpPr>
          <p:spPr>
            <a:xfrm>
              <a:off x="809175" y="3614373"/>
              <a:ext cx="5257350" cy="2192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 Within the `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FirstRoute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` widget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Navigator.push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context,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MaterialPageRoute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(builder: (context) =&gt;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SecondRoute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0962" y="3614371"/>
              <a:ext cx="328214" cy="2192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80961" y="3243627"/>
              <a:ext cx="978624" cy="370744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06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Navigator.pop</a:t>
            </a: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pop()</a:t>
            </a:r>
            <a:r>
              <a:rPr lang="en-US" dirty="0"/>
              <a:t> method allows us to remove the current route from the stack, which is managed by the Navigator.</a:t>
            </a:r>
          </a:p>
          <a:p>
            <a:r>
              <a:rPr lang="en-US" dirty="0"/>
              <a:t>we need to use </a:t>
            </a:r>
            <a:r>
              <a:rPr lang="en-US" dirty="0" err="1"/>
              <a:t>Navigator.pop</a:t>
            </a:r>
            <a:r>
              <a:rPr lang="en-US" dirty="0"/>
              <a:t>() method to close the second route and return to the first route.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6665" y="2435290"/>
            <a:ext cx="6841251" cy="1771014"/>
            <a:chOff x="346665" y="2768968"/>
            <a:chExt cx="6841251" cy="1771014"/>
          </a:xfrm>
        </p:grpSpPr>
        <p:sp>
          <p:nvSpPr>
            <p:cNvPr id="12" name="Rectangle 11"/>
            <p:cNvSpPr/>
            <p:nvPr/>
          </p:nvSpPr>
          <p:spPr>
            <a:xfrm>
              <a:off x="789694" y="3159759"/>
              <a:ext cx="6398222" cy="13802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 Within the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SecondRoute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widget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Navigator.pop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6666" y="3159691"/>
              <a:ext cx="437105" cy="1380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346665" y="2768968"/>
              <a:ext cx="1159098" cy="38146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1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Using MaterialPageRoute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25160" y="914401"/>
            <a:ext cx="5245216" cy="5334642"/>
            <a:chOff x="325160" y="914401"/>
            <a:chExt cx="5245216" cy="5334642"/>
          </a:xfrm>
        </p:grpSpPr>
        <p:sp>
          <p:nvSpPr>
            <p:cNvPr id="9" name="Rectangle 8"/>
            <p:cNvSpPr/>
            <p:nvPr/>
          </p:nvSpPr>
          <p:spPr>
            <a:xfrm>
              <a:off x="737282" y="1311284"/>
              <a:ext cx="4833094" cy="49377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Navigator.push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context,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MaterialPageRoute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(builder: (context) =&gt;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SecondRoute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);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161" y="1311284"/>
              <a:ext cx="412123" cy="49377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325160" y="914401"/>
              <a:ext cx="1438325" cy="396884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 - 1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11713" y="914401"/>
            <a:ext cx="5241081" cy="4450701"/>
            <a:chOff x="5003931" y="914402"/>
            <a:chExt cx="4749974" cy="4488056"/>
          </a:xfrm>
        </p:grpSpPr>
        <p:sp>
          <p:nvSpPr>
            <p:cNvPr id="15" name="Rectangle 14"/>
            <p:cNvSpPr/>
            <p:nvPr/>
          </p:nvSpPr>
          <p:spPr>
            <a:xfrm>
              <a:off x="5416051" y="1311284"/>
              <a:ext cx="4337854" cy="4091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return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Navigator.pop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(context); 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03931" y="1311283"/>
              <a:ext cx="412123" cy="4091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5003931" y="914402"/>
              <a:ext cx="1527498" cy="39688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4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with Named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Navigator maintains the stack-based history of routes.</a:t>
            </a:r>
          </a:p>
          <a:p>
            <a:r>
              <a:rPr lang="en-US" dirty="0"/>
              <a:t>If there is a need to navigate to the same screen in many parts of the app, this approach is not beneficial because it results in </a:t>
            </a:r>
            <a:r>
              <a:rPr lang="en-US" b="1" dirty="0"/>
              <a:t>code duplication.</a:t>
            </a:r>
          </a:p>
          <a:p>
            <a:r>
              <a:rPr lang="en-US" dirty="0"/>
              <a:t>To this problem can be removed by defining the named routes and can use the </a:t>
            </a:r>
            <a:r>
              <a:rPr lang="en-US" b="1" dirty="0"/>
              <a:t>named routes</a:t>
            </a:r>
            <a:r>
              <a:rPr lang="en-US" dirty="0"/>
              <a:t> for navigation.</a:t>
            </a:r>
          </a:p>
          <a:p>
            <a:r>
              <a:rPr lang="en-US" dirty="0"/>
              <a:t>We can work with named routes by using the </a:t>
            </a:r>
            <a:r>
              <a:rPr lang="en-US" b="1" dirty="0" err="1"/>
              <a:t>Navigator.pushNamed</a:t>
            </a:r>
            <a:r>
              <a:rPr lang="en-US" b="1" dirty="0"/>
              <a:t>()</a:t>
            </a:r>
            <a:r>
              <a:rPr lang="en-US" dirty="0"/>
              <a:t> function.</a:t>
            </a:r>
          </a:p>
          <a:p>
            <a:r>
              <a:rPr lang="en-US" dirty="0"/>
              <a:t>This function takes two required arguments (build context and string) and one optional argument.</a:t>
            </a:r>
          </a:p>
          <a:p>
            <a:r>
              <a:rPr lang="en-US" dirty="0"/>
              <a:t>Also, we know about the </a:t>
            </a:r>
            <a:r>
              <a:rPr lang="en-US" dirty="0" err="1"/>
              <a:t>MaterialPageRoute</a:t>
            </a:r>
            <a:r>
              <a:rPr lang="en-US" dirty="0"/>
              <a:t>, which is responsible for page transition.</a:t>
            </a:r>
          </a:p>
          <a:p>
            <a:r>
              <a:rPr lang="en-US" dirty="0"/>
              <a:t>The </a:t>
            </a:r>
            <a:r>
              <a:rPr lang="en-US" dirty="0" err="1"/>
              <a:t>MaterialApp</a:t>
            </a:r>
            <a:r>
              <a:rPr lang="en-US" dirty="0"/>
              <a:t> constructor is responsible for defining the initial route and other routes themselves.</a:t>
            </a:r>
          </a:p>
          <a:p>
            <a:r>
              <a:rPr lang="en-US" dirty="0"/>
              <a:t>Here the initial route tells the start of the page and routes property defines the available named routes and widgets.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Define the routes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3039" y="1204363"/>
            <a:ext cx="7634546" cy="3894504"/>
            <a:chOff x="276997" y="1588168"/>
            <a:chExt cx="6858030" cy="3894504"/>
          </a:xfrm>
        </p:grpSpPr>
        <p:sp>
          <p:nvSpPr>
            <p:cNvPr id="6" name="Rectangle 5"/>
            <p:cNvSpPr/>
            <p:nvPr/>
          </p:nvSpPr>
          <p:spPr>
            <a:xfrm>
              <a:off x="784869" y="1997148"/>
              <a:ext cx="6350158" cy="348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title: 'Named Route Navigation',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theme: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ThemeData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primarySwatch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),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initialRoute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'/',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routes: {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'/': (context) =&gt;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HomeScreen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  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'/second': (context) =&gt; 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SecondScreen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},  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));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997" y="1987635"/>
              <a:ext cx="507872" cy="3495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76997" y="1588168"/>
              <a:ext cx="1159098" cy="3994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75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with Named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step, we need to call </a:t>
            </a:r>
            <a:r>
              <a:rPr lang="en-US" dirty="0" err="1"/>
              <a:t>Navigator.pushNamed</a:t>
            </a:r>
            <a:r>
              <a:rPr lang="en-US" dirty="0"/>
              <a:t>() method for navigation.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3543" y="1276358"/>
            <a:ext cx="5256122" cy="593720"/>
            <a:chOff x="463543" y="1391834"/>
            <a:chExt cx="4169417" cy="593720"/>
          </a:xfrm>
        </p:grpSpPr>
        <p:sp>
          <p:nvSpPr>
            <p:cNvPr id="6" name="Rectangle 5"/>
            <p:cNvSpPr/>
            <p:nvPr/>
          </p:nvSpPr>
          <p:spPr>
            <a:xfrm>
              <a:off x="875663" y="1658645"/>
              <a:ext cx="3757297" cy="326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Navigator.pushNamed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(context, '/second');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543" y="1658643"/>
              <a:ext cx="412123" cy="3269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463543" y="1391834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542" y="2022321"/>
            <a:ext cx="5032189" cy="4440950"/>
            <a:chOff x="463542" y="2022321"/>
            <a:chExt cx="4779019" cy="4440950"/>
          </a:xfrm>
        </p:grpSpPr>
        <p:sp>
          <p:nvSpPr>
            <p:cNvPr id="10" name="Rectangle 9"/>
            <p:cNvSpPr/>
            <p:nvPr/>
          </p:nvSpPr>
          <p:spPr>
            <a:xfrm>
              <a:off x="875664" y="2293696"/>
              <a:ext cx="4366897" cy="416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</a:t>
              </a:r>
              <a:r>
                <a:rPr lang="en-US" sz="1600" dirty="0"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Navigator.pushNamed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(context, '/second');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); },  ),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3543" y="2293696"/>
              <a:ext cx="412123" cy="4160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463542" y="2022321"/>
              <a:ext cx="1561201" cy="271374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 - 1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65054" y="2036149"/>
            <a:ext cx="5174481" cy="4219948"/>
            <a:chOff x="5565054" y="2036149"/>
            <a:chExt cx="5174481" cy="4219948"/>
          </a:xfrm>
        </p:grpSpPr>
        <p:sp>
          <p:nvSpPr>
            <p:cNvPr id="13" name="Rectangle 12"/>
            <p:cNvSpPr/>
            <p:nvPr/>
          </p:nvSpPr>
          <p:spPr>
            <a:xfrm>
              <a:off x="5977175" y="2293697"/>
              <a:ext cx="4762360" cy="396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ElevatedButton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Navigator.pop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(context); 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5055" y="2293696"/>
              <a:ext cx="412123" cy="39624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5565054" y="2036149"/>
              <a:ext cx="1561201" cy="257546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Route</a:t>
              </a:r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94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C159D-5996-67B5-7A20-8C927797D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DC51B-4589-01C1-BB5B-588F227FF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27836-7B11-86FC-96BB-73F9132AF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A3F5CF0-C491-9DDD-2E07-9B2AE48C2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86102D-605F-4E7C-11FB-AB27D3305F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1274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Listview</a:t>
            </a:r>
            <a:r>
              <a:rPr lang="en-US" b="0"/>
              <a:t> </a:t>
            </a:r>
            <a:r>
              <a:rPr lang="en-US"/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is a scrollable list of widgets arranged linearly.</a:t>
            </a:r>
          </a:p>
          <a:p>
            <a:r>
              <a:rPr lang="en-US" dirty="0"/>
              <a:t>It displays its children one after another in the scroll direction </a:t>
            </a:r>
            <a:r>
              <a:rPr lang="en-US" dirty="0" err="1"/>
              <a:t>i.e</a:t>
            </a:r>
            <a:r>
              <a:rPr lang="en-US" dirty="0"/>
              <a:t>, vertical or horizontal.</a:t>
            </a:r>
          </a:p>
          <a:p>
            <a:r>
              <a:rPr lang="en-US" dirty="0"/>
              <a:t>There are two types of </a:t>
            </a:r>
            <a:r>
              <a:rPr lang="en-US" dirty="0" err="1"/>
              <a:t>ListViews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ListView</a:t>
            </a:r>
            <a:endParaRPr lang="en-US" dirty="0"/>
          </a:p>
          <a:p>
            <a:pPr lvl="1"/>
            <a:r>
              <a:rPr lang="en-US" b="1" dirty="0" err="1"/>
              <a:t>ListView.builder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Listview</a:t>
            </a:r>
            <a:r>
              <a:rPr lang="en-US" b="0"/>
              <a:t> </a:t>
            </a:r>
            <a:r>
              <a:rPr lang="en-US"/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is a scrollable list of widgets arranged linearly.</a:t>
            </a:r>
          </a:p>
          <a:p>
            <a:r>
              <a:rPr lang="en-US" dirty="0"/>
              <a:t>It displays its children one after another in the scroll direction </a:t>
            </a:r>
            <a:r>
              <a:rPr lang="en-US" dirty="0" err="1"/>
              <a:t>i.e</a:t>
            </a:r>
            <a:r>
              <a:rPr lang="en-US" dirty="0"/>
              <a:t>, vertical or horizontal.</a:t>
            </a:r>
          </a:p>
          <a:p>
            <a:r>
              <a:rPr lang="en-US" dirty="0"/>
              <a:t>There are two types of </a:t>
            </a:r>
            <a:r>
              <a:rPr lang="en-US" dirty="0" err="1"/>
              <a:t>ListViews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ListView</a:t>
            </a:r>
            <a:endParaRPr lang="en-US" dirty="0"/>
          </a:p>
          <a:p>
            <a:pPr lvl="1"/>
            <a:r>
              <a:rPr lang="en-US" b="1" dirty="0" err="1"/>
              <a:t>ListView.builder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Listview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A </a:t>
            </a:r>
            <a:r>
              <a:rPr lang="en-US" sz="2400" dirty="0" err="1"/>
              <a:t>ListView</a:t>
            </a:r>
            <a:r>
              <a:rPr lang="en-US" sz="2400" dirty="0"/>
              <a:t> simply takes a list of widgets and makes it scrollable</a:t>
            </a:r>
            <a:r>
              <a:rPr lang="en-US" dirty="0"/>
              <a:t>.</a:t>
            </a:r>
          </a:p>
          <a:p>
            <a:pPr marL="0" lvl="1" indent="-265113" algn="l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This is used with a few children as the List.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6" name="Content Placeholder 3"/>
          <p:cNvGraphicFramePr/>
          <p:nvPr>
            <p:extLst>
              <p:ext uri="{D42A27DB-BD31-4B8C-83A1-F6EECF244321}">
                <p14:modId xmlns:p14="http://schemas.microsoft.com/office/powerpoint/2010/main" val="3886581191"/>
              </p:ext>
            </p:extLst>
          </p:nvPr>
        </p:nvGraphicFramePr>
        <p:xfrm>
          <a:off x="223935" y="1779919"/>
          <a:ext cx="1183688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18">
                <a:tc>
                  <a:txBody>
                    <a:bodyPr/>
                    <a:lstStyle/>
                    <a:p>
                      <a:pPr marL="0" lvl="1" indent="0" algn="l" defTabSz="914400" rtl="0" eaLnBrk="1" fontAlgn="base" latinLnBrk="0" hangingPunct="1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itemExtent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itemExtent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takes in a double value as the object to controls the scrollable area in the 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18">
                <a:tc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base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holds 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EdgeInsetsGeometry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as the object to give space between the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its children.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618">
                <a:tc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scrollDirection</a:t>
                      </a:r>
                      <a:endParaRPr lang="en-US"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base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property takes in Axis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as the object to decide the direction of the scroll on the 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618">
                <a:tc>
                  <a:txBody>
                    <a:bodyPr/>
                    <a:lstStyle/>
                    <a:p>
                      <a:pPr marL="0" lvl="1" indent="0" algn="l" defTabSz="914400" rtl="0" eaLnBrk="1" fontAlgn="base" latinLnBrk="0" hangingPunct="1"/>
                      <a:r>
                        <a:rPr lang="en-US" sz="2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shrinkWrap</a:t>
                      </a:r>
                      <a:endParaRPr lang="en-US" sz="2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base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property takes in a 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 as the object to decide whether the size of the scrollable area will be determined by the contents inside the 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8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ListView</a:t>
            </a:r>
            <a:r>
              <a:rPr lang="en-US" dirty="0">
                <a:solidFill>
                  <a:schemeClr val="tx1"/>
                </a:solidFill>
              </a:rPr>
              <a:t> Widget Example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2524" y="831668"/>
            <a:ext cx="8226325" cy="5121263"/>
            <a:chOff x="0" y="1090240"/>
            <a:chExt cx="6961715" cy="4804849"/>
          </a:xfrm>
        </p:grpSpPr>
        <p:sp>
          <p:nvSpPr>
            <p:cNvPr id="9" name="Rectangle 8"/>
            <p:cNvSpPr/>
            <p:nvPr/>
          </p:nvSpPr>
          <p:spPr>
            <a:xfrm>
              <a:off x="412120" y="1469104"/>
              <a:ext cx="6549595" cy="4425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padding: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(20),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children: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CircleAvatar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maxRadius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50,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backgroundColor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Colors.black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child: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Icons.person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size: 50),),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Center(child: Text(‘Sharon Mohtra',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50,),),),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"Lorem Ipsum is simply dummy text of the printing and typesetting industry. Lorem Ipsum has been the ",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20,),),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1469102"/>
              <a:ext cx="412123" cy="4425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57E8A-90FC-575C-500C-85959037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15" y="942391"/>
            <a:ext cx="3144661" cy="48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Listview.builder()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The builder() constructor constructs a repeating list of widgets.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The constructor takes two main parameters:  </a:t>
            </a:r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b="1" dirty="0" err="1"/>
              <a:t>itemCount</a:t>
            </a:r>
            <a:r>
              <a:rPr lang="en-US" i="1" dirty="0"/>
              <a:t>: </a:t>
            </a:r>
            <a:r>
              <a:rPr lang="en-US" dirty="0"/>
              <a:t>It is used for the number of repetitions for the widget to be constructed.</a:t>
            </a:r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b="1" dirty="0" err="1"/>
              <a:t>itemBuilder</a:t>
            </a:r>
            <a:r>
              <a:rPr lang="en-US" b="1" i="1" dirty="0"/>
              <a:t>: </a:t>
            </a:r>
            <a:r>
              <a:rPr lang="en-US" dirty="0"/>
              <a:t>It is used</a:t>
            </a:r>
            <a:r>
              <a:rPr lang="en-US" b="1" i="1" dirty="0"/>
              <a:t> </a:t>
            </a:r>
            <a:r>
              <a:rPr lang="en-US" dirty="0"/>
              <a:t>for constructing the widget which will be generated ‘</a:t>
            </a:r>
            <a:r>
              <a:rPr lang="en-US" b="1" dirty="0" err="1"/>
              <a:t>itemCount</a:t>
            </a:r>
            <a:r>
              <a:rPr lang="en-US" dirty="0"/>
              <a:t>‘ times.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i="1" dirty="0"/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0619" y="2492908"/>
            <a:ext cx="8063872" cy="3961101"/>
            <a:chOff x="380332" y="2639093"/>
            <a:chExt cx="6969964" cy="3961101"/>
          </a:xfrm>
        </p:grpSpPr>
        <p:sp>
          <p:nvSpPr>
            <p:cNvPr id="7" name="Rectangle 6"/>
            <p:cNvSpPr/>
            <p:nvPr/>
          </p:nvSpPr>
          <p:spPr>
            <a:xfrm>
              <a:off x="792452" y="3017958"/>
              <a:ext cx="6557844" cy="35822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ListView.builder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itemCount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itemBuilder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(context, position)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return Card(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child: Padding(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padding: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(20.0),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position.toString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22.0),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	),),);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},),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0332" y="3017956"/>
              <a:ext cx="412121" cy="35822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380332" y="2639093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63" y="2492908"/>
            <a:ext cx="1986916" cy="39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9792-4393-4CB4-BF80-6ED40B20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 err="1"/>
              <a:t>Listview</a:t>
            </a:r>
            <a:r>
              <a:rPr lang="en-US" dirty="0"/>
              <a:t> &amp; </a:t>
            </a:r>
            <a:r>
              <a:rPr lang="en-US" dirty="0" err="1"/>
              <a:t>Listview.builder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6E64-1722-87FF-841C-D665CDBC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7F52E3-6617-36BF-702B-E6B7E1C17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011155"/>
              </p:ext>
            </p:extLst>
          </p:nvPr>
        </p:nvGraphicFramePr>
        <p:xfrm>
          <a:off x="132344" y="863444"/>
          <a:ext cx="1192847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Listview.builder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takes a list of children and makes it scrollable.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ListView.builder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used to work with lists that contain a large number of items.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requires creating all items at once.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creates items as they’re scrolled onto the screen or only when items need to be displayed on the screen.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creates items at the same time as needed so saves memory for large lists.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renders items as needed so saves memory for large lists.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Creates fixed list.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Creates dynamic list.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100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26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A500-5DE1-FA1F-2D5F-7600E9F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SingleChildScrollView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9E3E-2B58-D45C-BC23-5F3449B6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8462314" cy="5590565"/>
          </a:xfrm>
        </p:spPr>
        <p:txBody>
          <a:bodyPr/>
          <a:lstStyle/>
          <a:p>
            <a:pPr algn="l"/>
            <a:r>
              <a:rPr lang="en-US" dirty="0"/>
              <a:t>A </a:t>
            </a:r>
            <a:r>
              <a:rPr lang="en-IN" dirty="0" err="1"/>
              <a:t>SingleChildScrollView</a:t>
            </a:r>
            <a:r>
              <a:rPr lang="en-IN" dirty="0"/>
              <a:t> is a </a:t>
            </a:r>
            <a:r>
              <a:rPr lang="en-US" dirty="0"/>
              <a:t>box in which a single widget can be scrolled.</a:t>
            </a:r>
          </a:p>
          <a:p>
            <a:pPr algn="l"/>
            <a:r>
              <a:rPr lang="en-US" dirty="0"/>
              <a:t>This widget is useful when a single box is to be entirely visible, for example a clock face in a time picker, but you need to make sure it can be scrolled if the container gets too small in one axis (the scroll direction).</a:t>
            </a:r>
          </a:p>
          <a:p>
            <a:pPr algn="l"/>
            <a:r>
              <a:rPr lang="en-US" dirty="0"/>
              <a:t>It is also useful if you need to shrink-wrap in both axes (the main scrolling direction as well as the cross axis), as one might see in a dialog or pop-up menu.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6BFA-E79E-6832-AE11-291DC82A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10807" b="715"/>
          <a:stretch/>
        </p:blipFill>
        <p:spPr>
          <a:xfrm>
            <a:off x="8761444" y="994073"/>
            <a:ext cx="2941287" cy="4618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69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5729</TotalTime>
  <Words>3559</Words>
  <Application>Microsoft Office PowerPoint</Application>
  <PresentationFormat>Widescreen</PresentationFormat>
  <Paragraphs>906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Roboto Condensed Light</vt:lpstr>
      <vt:lpstr>Wingdings 3</vt:lpstr>
      <vt:lpstr>Arial</vt:lpstr>
      <vt:lpstr>Consolas</vt:lpstr>
      <vt:lpstr>Roboto Condensed</vt:lpstr>
      <vt:lpstr>Calibri</vt:lpstr>
      <vt:lpstr>Wingdings 2</vt:lpstr>
      <vt:lpstr>Wingdings</vt:lpstr>
      <vt:lpstr>Office Theme</vt:lpstr>
      <vt:lpstr>Unit-3  Scrollable Widgets &amp; Navigation</vt:lpstr>
      <vt:lpstr>PowerPoint Presentation</vt:lpstr>
      <vt:lpstr>Listview Widget</vt:lpstr>
      <vt:lpstr>Listview Widget</vt:lpstr>
      <vt:lpstr>Listview Widget</vt:lpstr>
      <vt:lpstr>ListView Widget Example</vt:lpstr>
      <vt:lpstr>Listview.builder()</vt:lpstr>
      <vt:lpstr>Difference between Listview &amp; Listview.builder</vt:lpstr>
      <vt:lpstr>SingleChildScrollView</vt:lpstr>
      <vt:lpstr>SingleChildScrollView Example</vt:lpstr>
      <vt:lpstr>PageView</vt:lpstr>
      <vt:lpstr>PageView Example</vt:lpstr>
      <vt:lpstr>NestedScrollView</vt:lpstr>
      <vt:lpstr>NestedScrollView Example</vt:lpstr>
      <vt:lpstr>NestedScrollView Example</vt:lpstr>
      <vt:lpstr>Bottom Navigationbar</vt:lpstr>
      <vt:lpstr>Bottom Navigationbar Example</vt:lpstr>
      <vt:lpstr>Bottom Navigationbar Example</vt:lpstr>
      <vt:lpstr>Navigation and Routing</vt:lpstr>
      <vt:lpstr>Navigation and Routing</vt:lpstr>
      <vt:lpstr>Navigator.push()</vt:lpstr>
      <vt:lpstr>Navigator.pop()</vt:lpstr>
      <vt:lpstr>Navigation Using MaterialPageRoute</vt:lpstr>
      <vt:lpstr>Navigation with Named Routes</vt:lpstr>
      <vt:lpstr>Define the routes</vt:lpstr>
      <vt:lpstr>Navigation with Named Routes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sharon mohtra</cp:lastModifiedBy>
  <cp:revision>547</cp:revision>
  <dcterms:created xsi:type="dcterms:W3CDTF">2020-05-01T05:09:15Z</dcterms:created>
  <dcterms:modified xsi:type="dcterms:W3CDTF">2024-08-17T14:39:01Z</dcterms:modified>
  <cp:contentStatus/>
</cp:coreProperties>
</file>